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04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23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19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12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6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4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6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52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4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84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1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1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5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EFA5-89B0-4E88-9B74-4491188ED81F}" type="datetimeFigureOut">
              <a:rPr lang="ru-RU" smtClean="0"/>
              <a:t>31.08.18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12CA73-5D82-4E00-A73B-E0FFF4CAE5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ctrTitle"/>
          </p:nvPr>
        </p:nvSpPr>
        <p:spPr>
          <a:xfrm>
            <a:off x="2840129" y="1075938"/>
            <a:ext cx="5962650" cy="5048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ЗАО «ЭЛЕВАТОРСТРОЙДЕТАЛЬ»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19744" y="1818266"/>
            <a:ext cx="6391276" cy="4788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/>
              <a:t>ТЕХНИЧЕСКИЕ ХАРАКТЕРИСТИКИ СИЛОСОВ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253355" y="188760"/>
            <a:ext cx="3746198" cy="1697528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91" y="2691500"/>
            <a:ext cx="5417028" cy="3900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684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4000">
              <a:schemeClr val="accent5">
                <a:lumMod val="45000"/>
                <a:lumOff val="55000"/>
              </a:schemeClr>
            </a:gs>
            <a:gs pos="0">
              <a:schemeClr val="accent5">
                <a:lumMod val="45000"/>
                <a:lumOff val="55000"/>
              </a:schemeClr>
            </a:gs>
            <a:gs pos="5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37" y="3922972"/>
            <a:ext cx="4501342" cy="253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4" y="452118"/>
            <a:ext cx="4884166" cy="3154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13344" y="4066722"/>
            <a:ext cx="3663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Крыша </a:t>
            </a:r>
            <a:r>
              <a:rPr lang="ru-RU" sz="1400" dirty="0"/>
              <a:t>состоит из каркаса и панелей </a:t>
            </a:r>
            <a:r>
              <a:rPr lang="ru-RU" sz="1400" dirty="0" smtClean="0"/>
              <a:t>кровли. Конструкция каркаса кровли позволяет выдерживать не </a:t>
            </a:r>
            <a:r>
              <a:rPr lang="ru-RU" sz="1400" dirty="0"/>
              <a:t>только </a:t>
            </a:r>
            <a:r>
              <a:rPr lang="ru-RU" sz="1400" dirty="0" smtClean="0"/>
              <a:t>собственный вес и снеговые нагрузки, </a:t>
            </a:r>
            <a:r>
              <a:rPr lang="ru-RU" sz="1400" dirty="0"/>
              <a:t>но и </a:t>
            </a:r>
            <a:r>
              <a:rPr lang="ru-RU" sz="1400" dirty="0" smtClean="0"/>
              <a:t>нагрузки от конвейерных эстакад и </a:t>
            </a:r>
            <a:r>
              <a:rPr lang="ru-RU" sz="1400" dirty="0"/>
              <a:t>транспортного </a:t>
            </a:r>
            <a:r>
              <a:rPr lang="ru-RU" sz="1400" dirty="0" smtClean="0"/>
              <a:t>оборудования</a:t>
            </a:r>
            <a:r>
              <a:rPr lang="ru-RU" sz="1400" dirty="0" smtClean="0"/>
              <a:t>. Каркас кровли собирается </a:t>
            </a:r>
            <a:r>
              <a:rPr lang="ru-RU" sz="1400" dirty="0"/>
              <a:t>из балок и </a:t>
            </a:r>
            <a:r>
              <a:rPr lang="ru-RU" sz="1400" dirty="0" smtClean="0"/>
              <a:t>перемычек  </a:t>
            </a:r>
            <a:r>
              <a:rPr lang="ru-RU" sz="1400" dirty="0"/>
              <a:t>«С» и «</a:t>
            </a:r>
            <a:r>
              <a:rPr lang="en-US" sz="1400" dirty="0"/>
              <a:t>Z</a:t>
            </a:r>
            <a:r>
              <a:rPr lang="ru-RU" sz="1400" dirty="0"/>
              <a:t>» образного </a:t>
            </a:r>
            <a:r>
              <a:rPr lang="ru-RU" sz="1400" dirty="0" smtClean="0"/>
              <a:t>сечения.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2303" y="1075333"/>
            <a:ext cx="33173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" indent="457200">
              <a:spcAft>
                <a:spcPts val="0"/>
              </a:spcAft>
            </a:pP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Крыши силосов </a:t>
            </a:r>
            <a:endParaRPr lang="ru-RU" sz="1400" dirty="0" smtClean="0">
              <a:latin typeface="+mj-lt"/>
              <a:ea typeface="Times New Roman" panose="02020603050405020304" pitchFamily="18" charset="0"/>
            </a:endParaRPr>
          </a:p>
          <a:p>
            <a:pPr marR="5715" algn="just">
              <a:spcAft>
                <a:spcPts val="0"/>
              </a:spcAft>
            </a:pP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ЗАО «Элеваторстройдеталь» вы-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полнены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с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углом наклона 30º, что обеспечивает оптимальные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проч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</a:t>
            </a:r>
          </a:p>
          <a:p>
            <a:pPr marR="5715">
              <a:spcAft>
                <a:spcPts val="0"/>
              </a:spcAft>
            </a:pP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ностные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характеристики и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соответствуют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СНиП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2.10.05-85.</a:t>
            </a:r>
          </a:p>
          <a:p>
            <a:pPr marL="12065" marR="5715" indent="571500"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92240" y="410942"/>
            <a:ext cx="128778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Кровля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4000">
              <a:schemeClr val="accent5">
                <a:lumMod val="45000"/>
                <a:lumOff val="55000"/>
              </a:schemeClr>
            </a:gs>
            <a:gs pos="0">
              <a:schemeClr val="accent5">
                <a:lumMod val="45000"/>
                <a:lumOff val="55000"/>
              </a:schemeClr>
            </a:gs>
            <a:gs pos="5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8238" y="2893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40" marR="12065" indent="571500" algn="just">
              <a:spcBef>
                <a:spcPts val="430"/>
              </a:spcBef>
              <a:spcAft>
                <a:spcPts val="0"/>
              </a:spcAft>
            </a:pP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Панели кровли имеют ребра жесткости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трапециевидного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сечения идеально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сопряга-емые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между собой при сборке. Особую жесткость ребру придает ступенчатое профилирование по всей длине. Это позволяет применять наши силосы в районах с большими снеговыми нагрузками. В зависимости от диаметра силоса конструкция кровли может быть одно и двух ярусная.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3520" y="4970347"/>
            <a:ext cx="3666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 algn="ctr">
              <a:spcAft>
                <a:spcPts val="0"/>
              </a:spcAft>
            </a:pPr>
            <a:r>
              <a:rPr lang="ru-RU" altLang="ru-RU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Механические свойства </a:t>
            </a:r>
            <a:r>
              <a:rPr lang="ru-RU" sz="1400" b="1" dirty="0" smtClean="0">
                <a:latin typeface="+mj-lt"/>
                <a:ea typeface="Times New Roman" panose="02020603050405020304" pitchFamily="18" charset="0"/>
              </a:rPr>
              <a:t>металлопроката применяемого для изготовления элементов кровли :</a:t>
            </a:r>
            <a:endParaRPr lang="ru-RU" sz="1400" b="1" dirty="0">
              <a:latin typeface="+mj-lt"/>
              <a:ea typeface="Times New Roman" panose="02020603050405020304" pitchFamily="18" charset="0"/>
            </a:endParaRPr>
          </a:p>
          <a:p>
            <a:pPr marL="17780"/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Временное сопротивление </a:t>
            </a:r>
            <a:r>
              <a:rPr lang="ru-RU" alt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420 Н/мм</a:t>
            </a:r>
            <a:r>
              <a:rPr lang="ru-RU" altLang="ru-RU" sz="1400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600" dirty="0">
              <a:latin typeface="+mj-lt"/>
            </a:endParaRPr>
          </a:p>
          <a:p>
            <a:pPr marL="17780"/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Предел текучести: 350 Н/мм</a:t>
            </a:r>
            <a:r>
              <a:rPr lang="ru-RU" altLang="ru-RU" sz="1400" baseline="30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600" dirty="0">
              <a:latin typeface="+mj-lt"/>
            </a:endParaRPr>
          </a:p>
          <a:p>
            <a:pPr marL="17780">
              <a:spcAft>
                <a:spcPts val="0"/>
              </a:spcAft>
            </a:pPr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гальванизации: </a:t>
            </a:r>
            <a:r>
              <a:rPr lang="ru-RU" alt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 450 </a:t>
            </a:r>
            <a:r>
              <a:rPr lang="ru-RU" altLang="ru-RU" sz="1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alt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altLang="ru-RU" sz="1400" baseline="30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" y="4345406"/>
            <a:ext cx="2534822" cy="197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" y="269500"/>
            <a:ext cx="3373250" cy="2004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50015" y="2617301"/>
            <a:ext cx="4148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" indent="457200" algn="just">
              <a:spcAft>
                <a:spcPts val="0"/>
              </a:spcAft>
            </a:pP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Для удобства обслуживания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термо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-подвесок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в конструкции кровли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преду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-смотрены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люки. Это позволяет в любой момент производить установку или замену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термоподвесок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не дожидаясь планового обслуживания. 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215" r="10243" b="-516"/>
          <a:stretch/>
        </p:blipFill>
        <p:spPr>
          <a:xfrm>
            <a:off x="5142891" y="2518864"/>
            <a:ext cx="3082694" cy="217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10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4000">
              <a:schemeClr val="accent5">
                <a:lumMod val="45000"/>
                <a:lumOff val="55000"/>
              </a:schemeClr>
            </a:gs>
            <a:gs pos="0">
              <a:schemeClr val="accent5">
                <a:lumMod val="45000"/>
                <a:lumOff val="55000"/>
              </a:schemeClr>
            </a:gs>
            <a:gs pos="5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65" y="388994"/>
            <a:ext cx="3482532" cy="326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2" y="4101798"/>
            <a:ext cx="1865820" cy="2205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91490" y="317168"/>
            <a:ext cx="15768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939" y="96315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1400" dirty="0">
                <a:latin typeface="+mj-lt"/>
              </a:rPr>
              <a:t>Цилиндрическая часть силоса состоит из профилированных </a:t>
            </a:r>
            <a:r>
              <a:rPr lang="ru-RU" sz="1400" dirty="0" smtClean="0">
                <a:latin typeface="+mj-lt"/>
              </a:rPr>
              <a:t>стеновых листов и </a:t>
            </a:r>
            <a:r>
              <a:rPr lang="ru-RU" sz="1400" dirty="0">
                <a:latin typeface="+mj-lt"/>
              </a:rPr>
              <a:t>стоек (ребер жесткости</a:t>
            </a:r>
            <a:r>
              <a:rPr lang="ru-RU" sz="1400" dirty="0" smtClean="0">
                <a:latin typeface="+mj-lt"/>
              </a:rPr>
              <a:t>). </a:t>
            </a:r>
          </a:p>
          <a:p>
            <a:pPr indent="457200"/>
            <a:r>
              <a:rPr lang="ru-RU" sz="1400" dirty="0" smtClean="0"/>
              <a:t>Стеновые листы</a:t>
            </a:r>
            <a:r>
              <a:rPr lang="ru-RU" alt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изготовлены из проката ГЦ-</a:t>
            </a:r>
            <a:r>
              <a:rPr lang="en-US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х1250-Б-НО-350-Н-450 </a:t>
            </a:r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ГОСТ Р 52246-2004 с толщиной S - от 1,0 до 4,0 мм </a:t>
            </a:r>
            <a:r>
              <a:rPr lang="ru-RU" alt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по мере необходимости могут устанавливаться в 2 или 3 слоя в одном кольцевом поясе, что дает возможность подобрать оптимальное сочетание толщин по всей высоте цилиндра.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1842" y="4382739"/>
            <a:ext cx="47055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+mj-lt"/>
              </a:rPr>
              <a:t>Наше оборудование по производству </a:t>
            </a:r>
            <a:r>
              <a:rPr lang="ru-RU" sz="1400" dirty="0" err="1" smtClean="0"/>
              <a:t>сте</a:t>
            </a:r>
            <a:r>
              <a:rPr lang="ru-RU" sz="1400" dirty="0" smtClean="0"/>
              <a:t>-новых </a:t>
            </a:r>
            <a:r>
              <a:rPr lang="ru-RU" sz="1400" dirty="0" smtClean="0"/>
              <a:t>листов </a:t>
            </a:r>
            <a:r>
              <a:rPr lang="ru-RU" sz="1400" dirty="0" smtClean="0">
                <a:latin typeface="+mj-lt"/>
              </a:rPr>
              <a:t>способно  изготавливать не </a:t>
            </a:r>
            <a:r>
              <a:rPr lang="ru-RU" sz="1400" dirty="0" smtClean="0">
                <a:latin typeface="+mj-lt"/>
              </a:rPr>
              <a:t>только </a:t>
            </a:r>
            <a:r>
              <a:rPr lang="ru-RU" sz="1400" dirty="0" smtClean="0">
                <a:latin typeface="+mj-lt"/>
              </a:rPr>
              <a:t>стандартный модельный ряд силосов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smtClean="0">
                <a:latin typeface="+mj-lt"/>
              </a:rPr>
              <a:t>но и при необходимости, решать задачи по изготовлению </a:t>
            </a:r>
            <a:r>
              <a:rPr lang="ru-RU" sz="1400" dirty="0" smtClean="0">
                <a:latin typeface="+mj-lt"/>
              </a:rPr>
              <a:t>индивидуальных </a:t>
            </a:r>
            <a:r>
              <a:rPr lang="ru-RU" sz="1400" dirty="0" smtClean="0">
                <a:latin typeface="+mj-lt"/>
              </a:rPr>
              <a:t>типоразмеров.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08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4000">
              <a:schemeClr val="accent5">
                <a:lumMod val="45000"/>
                <a:lumOff val="55000"/>
              </a:schemeClr>
            </a:gs>
            <a:gs pos="0">
              <a:schemeClr val="accent5">
                <a:lumMod val="45000"/>
                <a:lumOff val="55000"/>
              </a:schemeClr>
            </a:gs>
            <a:gs pos="5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7795" y="454446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715" indent="571500" algn="just"/>
            <a:r>
              <a:rPr lang="ru-RU" sz="1400" dirty="0">
                <a:latin typeface="+mj-lt"/>
                <a:ea typeface="Times New Roman" panose="02020603050405020304" pitchFamily="18" charset="0"/>
              </a:rPr>
              <a:t>Стойки цилиндра изготавливаются из высокопрочных марок стали таких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как 09Г2С ГОСТ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19281-89, </a:t>
            </a:r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прокат ГЦ-</a:t>
            </a:r>
            <a:r>
              <a:rPr lang="en-US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х1250-Б-НО-350-Н-450 ГОСТ Р 52246-2004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 и имеют развитую форму сечения, что придает конструкции силоса особую устойчивость.</a:t>
            </a:r>
          </a:p>
          <a:p>
            <a:pPr marL="12065" marR="5715" indent="571500" algn="just"/>
            <a:r>
              <a:rPr lang="ru-RU" sz="1400" dirty="0">
                <a:latin typeface="+mj-lt"/>
                <a:ea typeface="Times New Roman" panose="02020603050405020304" pitchFamily="18" charset="0"/>
              </a:rPr>
              <a:t>Глубокая степень гальванизации (горячее </a:t>
            </a:r>
            <a:r>
              <a:rPr lang="ru-RU" sz="1400" dirty="0" err="1">
                <a:latin typeface="+mj-lt"/>
                <a:ea typeface="Times New Roman" panose="02020603050405020304" pitchFamily="18" charset="0"/>
              </a:rPr>
              <a:t>цинкование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), обеспечивает надежную защиту от коррозии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любых условиях окружающей среды.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520" y="351007"/>
            <a:ext cx="4587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715" indent="457200" algn="just"/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В силосах производства ЗАО «ЭСД» применяются стеновые листы трех видов:</a:t>
            </a:r>
          </a:p>
          <a:p>
            <a:pPr marL="297815" marR="5715"/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 без стоек</a:t>
            </a:r>
          </a:p>
          <a:p>
            <a:pPr marL="297815" marR="5715"/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 с двумя стойками</a:t>
            </a:r>
          </a:p>
          <a:p>
            <a:pPr marL="297815" marR="5715"/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- с тремя стойками</a:t>
            </a:r>
          </a:p>
          <a:p>
            <a:pPr marL="297815" marR="5715"/>
            <a:endParaRPr lang="ru-RU" sz="1400" dirty="0" smtClean="0">
              <a:latin typeface="+mj-lt"/>
              <a:ea typeface="Times New Roman" panose="02020603050405020304" pitchFamily="18" charset="0"/>
            </a:endParaRPr>
          </a:p>
          <a:p>
            <a:pPr marL="12065" marR="5715" indent="457200" algn="just"/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Это позволяет нам быть более гибкими в вопросе применения силосов в районах  с большим давлением ветра до 0,85 кН/м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² (135км/ч) и в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сейсмически опасных районах.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6340" r="36976" b="5905"/>
          <a:stretch/>
        </p:blipFill>
        <p:spPr>
          <a:xfrm>
            <a:off x="615300" y="3183538"/>
            <a:ext cx="2463180" cy="34552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3" t="11557" r="38151" b="11115"/>
          <a:stretch/>
        </p:blipFill>
        <p:spPr>
          <a:xfrm>
            <a:off x="5429579" y="297666"/>
            <a:ext cx="2860981" cy="41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chemeClr val="accent5">
                <a:lumMod val="45000"/>
                <a:lumOff val="5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762" y="250557"/>
            <a:ext cx="3962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715" algn="ctr">
              <a:spcAft>
                <a:spcPts val="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ВОРОНКА И ОПОРНЫЕ КОНСТРУКЦИИ</a:t>
            </a:r>
          </a:p>
          <a:p>
            <a:pPr marL="12065" marR="5715" indent="571500" algn="ctr">
              <a:spcAft>
                <a:spcPts val="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12065" marR="5715" indent="571500" algn="just">
              <a:spcAft>
                <a:spcPts val="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Конические воронки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силосов </a:t>
            </a:r>
            <a:r>
              <a:rPr lang="ru-RU" sz="1400" dirty="0" err="1" smtClean="0">
                <a:latin typeface="+mj-lt"/>
                <a:ea typeface="Times New Roman" panose="02020603050405020304" pitchFamily="18" charset="0"/>
              </a:rPr>
              <a:t>изго-тавливаются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различной формы. Угол наклона стен воронки к горизонту может быть от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40°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до 70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°. Все детали выполнены на высокоточном  оборудовании, по </a:t>
            </a:r>
            <a:r>
              <a:rPr lang="ru-RU" sz="1400" dirty="0" smtClean="0">
                <a:latin typeface="+mj-lt"/>
                <a:ea typeface="Times New Roman" panose="02020603050405020304" pitchFamily="18" charset="0"/>
              </a:rPr>
              <a:t>этому</a:t>
            </a:r>
            <a:r>
              <a:rPr lang="ru-RU" sz="1400" dirty="0" smtClean="0"/>
              <a:t> </a:t>
            </a:r>
            <a:r>
              <a:rPr lang="ru-RU" sz="1400" dirty="0"/>
              <a:t>монтаж воронки с опорными металлоконструкциями можно </a:t>
            </a:r>
            <a:r>
              <a:rPr lang="ru-RU" sz="1400" dirty="0" err="1" smtClean="0"/>
              <a:t>выпол</a:t>
            </a:r>
            <a:r>
              <a:rPr lang="ru-RU" sz="1400" dirty="0" smtClean="0"/>
              <a:t>-нить </a:t>
            </a:r>
            <a:r>
              <a:rPr lang="ru-RU" sz="1400" dirty="0"/>
              <a:t>в течение двух, трех дней</a:t>
            </a:r>
            <a:r>
              <a:rPr lang="ru-RU" sz="1400" dirty="0" smtClean="0"/>
              <a:t>. 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-543" r="7270" b="752"/>
          <a:stretch/>
        </p:blipFill>
        <p:spPr>
          <a:xfrm>
            <a:off x="4606439" y="178443"/>
            <a:ext cx="4248000" cy="28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" y="3199506"/>
            <a:ext cx="3774115" cy="2830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282439" y="335570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R="5715" indent="583565" algn="just">
              <a:spcAft>
                <a:spcPts val="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</a:rPr>
              <a:t>Сборка металлоконструкций силоса выполняется при помощи высокопрочных болтов выполненных по ГОСТ 7798-70 и имеющих класс прочности 8.8 и 10.9 с гальваническим покрытием.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525254"/>
            <a:ext cx="3785232" cy="2129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64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chemeClr val="accent5">
                <a:lumMod val="45000"/>
                <a:lumOff val="5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529" y="1651525"/>
            <a:ext cx="8632111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 ПОЛНЫЙ СПИСОК ЗАКАЗЧИКОВ ЗАО «</a:t>
            </a:r>
            <a:r>
              <a:rPr lang="ru-RU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ЭЛЕВАТОРСТРОЙДЕТАЛЬ» ПО </a:t>
            </a:r>
            <a:r>
              <a:rPr lang="ru-RU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Нарышкинское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ХПП»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КФХ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«Орловская Нива»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Волжанин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«Рыбинский комбикормовый завод», г. Рыбинск, Ярославская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"Завод по производству комбикормов "</a:t>
            </a:r>
            <a:r>
              <a:rPr lang="ru-RU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ПромАгро"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Старый Оскол, Белгородская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МакПром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г.Балашов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Татспиртпром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Буинский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спиртзавод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Буинск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ЗАО «Вираж» г. Буинск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ЛивМельКомбинат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г. Орел.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«Саянский бройлер»,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Иркутская область, г. Саянск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ГК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Русьагро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Безенчукский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МЭЗ» Самарская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«Бриз-2002»,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Старополтавский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р-н, Волгоградская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Балашовский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горчичный завод», г. Балашов, Саратовская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Балашовский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хлебокомбинат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Балашов, Саратовская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ЗАО «Вираж», г. Буинск, Татарстан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ЗАО «Янтарное», г. Аткарск, Саратовская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«Красный кут», Саратовская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«Братья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Семихины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». Саратовская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«Иртышское», Омская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Агроцентр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Борисо-Глебск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Воронежская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ИП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Каребин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Лиски, Воронежская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ТД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Маслопродукт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Верхняя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Хава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Воронежская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«Тульская птицефабрика», г. Тула, Тульская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Глобал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-Дар-Инвест»,  Московская обл.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АОЗТ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Окинское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ст. Зима, Иркутская обл.</a:t>
            </a:r>
            <a:endParaRPr lang="ru-RU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940" y="159117"/>
            <a:ext cx="845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715" indent="457200" algn="just">
              <a:spcAft>
                <a:spcPts val="0"/>
              </a:spcAft>
            </a:pPr>
            <a:r>
              <a:rPr lang="ru-RU" sz="1200" dirty="0" smtClean="0"/>
              <a:t>Основным достоинством силосов производства ЗАО «ЭСД» является высокая </a:t>
            </a:r>
            <a:r>
              <a:rPr lang="ru-RU" sz="1200" dirty="0" smtClean="0"/>
              <a:t>надежность. Это </a:t>
            </a:r>
            <a:r>
              <a:rPr lang="ru-RU" sz="1200" dirty="0" smtClean="0"/>
              <a:t>подтверждается тем фактом, </a:t>
            </a:r>
            <a:r>
              <a:rPr lang="ru-RU" sz="1200" dirty="0" smtClean="0"/>
              <a:t>что из всего объема произведенных </a:t>
            </a:r>
            <a:r>
              <a:rPr lang="ru-RU" sz="1200" dirty="0" smtClean="0"/>
              <a:t>силосов не было ни одного случая разрушения, </a:t>
            </a:r>
            <a:r>
              <a:rPr lang="ru-RU" sz="1200" dirty="0" smtClean="0"/>
              <a:t>за </a:t>
            </a:r>
            <a:r>
              <a:rPr lang="ru-RU" sz="1200" dirty="0" smtClean="0"/>
              <a:t>все время существования предприятия. Этого мы достигли благодаря большому опыту при создании конструкторской документации, соблюдении норм и правил по проектированию. В связи с этим наши силосы имеют увеличенную металлоемкость по сравнению с аналогичными силосами других производителей. </a:t>
            </a:r>
            <a:endParaRPr lang="ru-RU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4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chemeClr val="accent5">
                <a:lumMod val="45000"/>
                <a:lumOff val="5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220" y="149153"/>
            <a:ext cx="8244000" cy="6588000"/>
          </a:xfrm>
          <a:prstGeom prst="rect">
            <a:avLst/>
          </a:prstGeom>
          <a:noFill/>
        </p:spPr>
        <p:txBody>
          <a:bodyPr wrap="square" lIns="108000" rIns="108000" bIns="4680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Новороссийский Перегрузочный Комплект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КубаньАгроПриазовье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», ст. Новониколаевская.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РосАгроТрейд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Краснодар.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«Кубань-ФАВН», г. Славянск-на-Кубани.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«Комета», Динской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ЗАО «Шевченко», ст.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Анастасиевская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Тбилисский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Марьянский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рисозавод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Красноармейский р-н, ст.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Марьянская</a:t>
            </a:r>
            <a:r>
              <a:rPr lang="ru-RU" sz="1200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«Кубань - Масло – ЕМЗ», Тульская обл., г. Ефремов.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«ЭГОС», республика Адыгея.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«Машук», республика Адыгея.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«Суворовское», х. Суворова,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ОПХ «Тимирязева», х. Безлесный,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АСХО «Воздвиженское», ст. Воздвиженская,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Галан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г. Курганинск.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«Сладковское», ст.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Сладковская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Темрюкский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ОЛАО «ИГЛ-1» - ст. Тбилисская.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ОАО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Бейсуг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ООО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Саркиз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- г. Лабинск.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КВХ «Алена»,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КВХ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Троянда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Староминской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Агрофирма «Победа», ст.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Новоджерлиевская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К-З 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Лиманский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ЗАО «Шевченко», Тбилисский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ООО «Лига», п. Ахтырский,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ЗАО «Родина», ст. Бесскорбная,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Новокубанский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ОАО «Нива», ст. Медведовская,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Птицефабрика Тимашевская, ст. Новокорсунская,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Маслозавод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г. Тимашевск.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3"/>
              <a:tabLst>
                <a:tab pos="457200" algn="l"/>
              </a:tabLst>
            </a:pP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Агрофирма «Русь», ст. Днепровская,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7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4000">
              <a:schemeClr val="accent5">
                <a:lumMod val="45000"/>
                <a:lumOff val="5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700" y="126293"/>
            <a:ext cx="7812000" cy="56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29. ОАО 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«МОК </a:t>
            </a:r>
            <a:r>
              <a:rPr lang="ru-RU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», х. Братский, </a:t>
            </a:r>
            <a:r>
              <a:rPr lang="ru-RU" sz="1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ОАО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Агрофирма «Атлант», ст.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Дядьковская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«Запорожское», ст. Запорожская,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Приморско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Ахтарский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ОАО «Восток», ст.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Кирпильская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ИП «Коваль», Успенский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р-н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ИП «Шилов»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Новокубанский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ИП «Никулин» </a:t>
            </a:r>
            <a:endParaRPr lang="ru-RU" sz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ИП «Калинин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КФХ «Участие» </a:t>
            </a:r>
            <a:endParaRPr lang="ru-RU" sz="12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КФХ «Чирков И. В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39. 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«Агрофирма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Кубань»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40. Кубанская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ООО «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Элит-масло»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41. 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«Земля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Кубани»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42. 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«Агрофирма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Приволье»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43. 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«Агрофирма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Прогресс»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44. 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АгроЭлита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45.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ИП «</a:t>
            </a:r>
            <a:r>
              <a:rPr lang="ru-RU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Каребин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46.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«Агрофирма </a:t>
            </a:r>
            <a:r>
              <a:rPr lang="ru-RU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ПродкомСип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47.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«Зерновые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48.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ОПХ «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Анапа»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49.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КубаньТехСервис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Гиагинский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маслоперерабатывающий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51.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Агронефтепродукт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52.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СК-Октябрь»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53.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Аспект»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54. </a:t>
            </a:r>
            <a:r>
              <a:rPr lang="ru-RU" sz="1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«Золотая Нива»</a:t>
            </a:r>
            <a:endParaRPr lang="ru-RU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14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4327</TotalTime>
  <Words>925</Words>
  <Application>Microsoft Office PowerPoint</Application>
  <PresentationFormat>Экран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Century Gothic</vt:lpstr>
      <vt:lpstr>Times New Roman</vt:lpstr>
      <vt:lpstr>Wingdings 3</vt:lpstr>
      <vt:lpstr>Легкий дым</vt:lpstr>
      <vt:lpstr>ЗАО «ЭЛЕВАТОРСТРОЙДЕТАЛЬ»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93</cp:revision>
  <cp:lastPrinted>2018-08-30T17:37:25Z</cp:lastPrinted>
  <dcterms:created xsi:type="dcterms:W3CDTF">2017-12-26T05:08:44Z</dcterms:created>
  <dcterms:modified xsi:type="dcterms:W3CDTF">2018-08-31T07:09:22Z</dcterms:modified>
</cp:coreProperties>
</file>